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6" r:id="rId3"/>
    <p:sldId id="278" r:id="rId4"/>
    <p:sldId id="279" r:id="rId5"/>
    <p:sldId id="280" r:id="rId6"/>
    <p:sldId id="281" r:id="rId7"/>
    <p:sldId id="282" r:id="rId8"/>
    <p:sldId id="285" r:id="rId9"/>
    <p:sldId id="287" r:id="rId10"/>
  </p:sldIdLst>
  <p:sldSz cx="9144000" cy="6858000" type="screen4x3"/>
  <p:notesSz cx="7010400" cy="92964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cps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FF99"/>
    <a:srgbClr val="99FF99"/>
    <a:srgbClr val="99FF66"/>
    <a:srgbClr val="66FF6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82" autoAdjust="0"/>
  </p:normalViewPr>
  <p:slideViewPr>
    <p:cSldViewPr>
      <p:cViewPr>
        <p:scale>
          <a:sx n="80" d="100"/>
          <a:sy n="80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99A9920-696A-44A4-B3BF-12A759182B7B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45649A6-1660-4A11-9356-5026EA1C6E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203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37008-C1DC-4CBA-B7B8-FB21510E3DCF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C9C36-CDA9-4CE1-B552-77E915BCE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41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C36-CDA9-4CE1-B552-77E915BCE7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49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C36-CDA9-4CE1-B552-77E915BCE7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060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PD – AVID</a:t>
            </a:r>
            <a:r>
              <a:rPr lang="en-US" baseline="0" dirty="0" smtClean="0"/>
              <a:t> program PD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Performance</a:t>
            </a:r>
            <a:r>
              <a:rPr lang="en-US" baseline="0" dirty="0" smtClean="0"/>
              <a:t> Appraisal Program is candidate for  1x money.  It will provide operational efficiencies that gives time back.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Contemporary Learning Space – example of Science Labs, CTE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C36-CDA9-4CE1-B552-77E915BCE7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9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C36-CDA9-4CE1-B552-77E915BCE7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96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C36-CDA9-4CE1-B552-77E915BCE7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332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C36-CDA9-4CE1-B552-77E915BCE7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86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C36-CDA9-4CE1-B552-77E915BCE7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091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97256" y="1219200"/>
            <a:ext cx="5105401" cy="1676399"/>
          </a:xfrm>
        </p:spPr>
        <p:txBody>
          <a:bodyPr>
            <a:noAutofit/>
          </a:bodyPr>
          <a:lstStyle/>
          <a:p>
            <a:r>
              <a:rPr lang="en-US" sz="3200" dirty="0" smtClean="0"/>
              <a:t>Strategic Plan Consideration</a:t>
            </a:r>
            <a:br>
              <a:rPr lang="en-US" sz="3200" dirty="0" smtClean="0"/>
            </a:br>
            <a:r>
              <a:rPr lang="en-US" sz="3200" dirty="0" smtClean="0"/>
              <a:t>Board Priorities (2013-2015)</a:t>
            </a:r>
            <a:br>
              <a:rPr lang="en-US" sz="3200" dirty="0" smtClean="0"/>
            </a:br>
            <a:r>
              <a:rPr lang="en-US" sz="3200" dirty="0" smtClean="0"/>
              <a:t>Budget Impact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6019800"/>
            <a:ext cx="6400800" cy="685800"/>
          </a:xfrm>
        </p:spPr>
        <p:txBody>
          <a:bodyPr>
            <a:noAutofit/>
          </a:bodyPr>
          <a:lstStyle/>
          <a:p>
            <a:pPr algn="l"/>
            <a:r>
              <a:rPr lang="en-US" sz="1400" dirty="0" smtClean="0"/>
              <a:t>Submitted: May 8, 2014</a:t>
            </a:r>
          </a:p>
          <a:p>
            <a:pPr algn="l"/>
            <a:r>
              <a:rPr lang="en-US" sz="1400" dirty="0" smtClean="0"/>
              <a:t>Prepared by: Charlie Price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72" y="457200"/>
            <a:ext cx="330619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751947"/>
            <a:ext cx="1694281" cy="83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232884" y="3997209"/>
            <a:ext cx="8769773" cy="1540817"/>
            <a:chOff x="7045" y="0"/>
            <a:chExt cx="8769773" cy="2776835"/>
          </a:xfrm>
        </p:grpSpPr>
        <p:sp>
          <p:nvSpPr>
            <p:cNvPr id="7" name="Rounded Rectangle 6"/>
            <p:cNvSpPr/>
            <p:nvPr/>
          </p:nvSpPr>
          <p:spPr>
            <a:xfrm>
              <a:off x="7045" y="0"/>
              <a:ext cx="8769773" cy="277683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88376" y="81331"/>
              <a:ext cx="8607111" cy="26141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Palatino Linotype" pitchFamily="18" charset="0"/>
                  <a:ea typeface="+mn-ea"/>
                  <a:cs typeface="Arial" pitchFamily="34" charset="0"/>
                </a:rPr>
                <a:t>One Student-Centered Goal</a:t>
              </a:r>
            </a:p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>
                  <a:solidFill>
                    <a:schemeClr val="bg1"/>
                  </a:solidFill>
                  <a:latin typeface="Palatino Linotype" pitchFamily="18" charset="0"/>
                  <a:ea typeface="+mn-ea"/>
                  <a:cs typeface="Arial" pitchFamily="34" charset="0"/>
                </a:rPr>
                <a:t>All students will graduate having actively </a:t>
              </a:r>
              <a:r>
                <a:rPr lang="en-US" sz="2000" kern="1200" dirty="0" smtClean="0">
                  <a:latin typeface="Palatino Linotype" pitchFamily="18" charset="0"/>
                  <a:ea typeface="+mn-ea"/>
                  <a:cs typeface="Arial" pitchFamily="34" charset="0"/>
                </a:rPr>
                <a:t>mastered the </a:t>
              </a:r>
              <a:r>
                <a:rPr lang="en-US" sz="2000" kern="1200" dirty="0" smtClean="0">
                  <a:solidFill>
                    <a:schemeClr val="bg1"/>
                  </a:solidFill>
                  <a:latin typeface="Palatino Linotype" pitchFamily="18" charset="0"/>
                  <a:ea typeface="+mn-ea"/>
                  <a:cs typeface="Arial" pitchFamily="34" charset="0"/>
                </a:rPr>
                <a:t>lifelong-learning</a:t>
              </a:r>
              <a:r>
                <a:rPr lang="en-US" sz="2000" kern="1200" dirty="0" smtClean="0">
                  <a:latin typeface="Palatino Linotype" pitchFamily="18" charset="0"/>
                  <a:ea typeface="+mn-ea"/>
                  <a:cs typeface="Arial" pitchFamily="34" charset="0"/>
                </a:rPr>
                <a:t> skills they need to succeed as 21</a:t>
              </a:r>
              <a:r>
                <a:rPr lang="en-US" sz="2000" kern="1200" baseline="30000" dirty="0" smtClean="0">
                  <a:latin typeface="Palatino Linotype" pitchFamily="18" charset="0"/>
                  <a:ea typeface="+mn-ea"/>
                  <a:cs typeface="Arial" pitchFamily="34" charset="0"/>
                </a:rPr>
                <a:t>st </a:t>
              </a:r>
              <a:r>
                <a:rPr lang="en-US" sz="2000" kern="1200" baseline="0" dirty="0" smtClean="0">
                  <a:latin typeface="Palatino Linotype" pitchFamily="18" charset="0"/>
                  <a:ea typeface="+mn-ea"/>
                  <a:cs typeface="Arial" pitchFamily="34" charset="0"/>
                </a:rPr>
                <a:t>century</a:t>
              </a:r>
              <a:r>
                <a:rPr lang="en-US" sz="2000" kern="1200" baseline="30000" dirty="0" smtClean="0">
                  <a:latin typeface="Palatino Linotype" pitchFamily="18" charset="0"/>
                  <a:ea typeface="+mn-ea"/>
                  <a:cs typeface="Arial" pitchFamily="34" charset="0"/>
                </a:rPr>
                <a:t> </a:t>
              </a:r>
              <a:r>
                <a:rPr lang="en-US" sz="2000" kern="1200" baseline="0" dirty="0" smtClean="0">
                  <a:latin typeface="Palatino Linotype" pitchFamily="18" charset="0"/>
                  <a:ea typeface="+mn-ea"/>
                  <a:cs typeface="Arial" pitchFamily="34" charset="0"/>
                </a:rPr>
                <a:t>learners, workers, and citizens.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083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Strategic Plan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Budget Impact</a:t>
            </a:r>
          </a:p>
          <a:p>
            <a:pPr lvl="1"/>
            <a:r>
              <a:rPr lang="en-US" dirty="0" smtClean="0"/>
              <a:t>75% of Priorities impacted (12/16)</a:t>
            </a:r>
          </a:p>
          <a:p>
            <a:pPr lvl="1"/>
            <a:r>
              <a:rPr lang="en-US" dirty="0" smtClean="0"/>
              <a:t>Detailed EOY report to be submitted in June.</a:t>
            </a:r>
          </a:p>
          <a:p>
            <a:pPr lvl="1"/>
            <a:endParaRPr lang="en-US" dirty="0"/>
          </a:p>
          <a:p>
            <a:r>
              <a:rPr lang="en-US" dirty="0" smtClean="0"/>
              <a:t>Implications for one-time money</a:t>
            </a:r>
          </a:p>
          <a:p>
            <a:r>
              <a:rPr lang="en-US" dirty="0" smtClean="0"/>
              <a:t>Bridge to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226149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4638"/>
            <a:ext cx="7239000" cy="792162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We will engage every student.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719404"/>
              </p:ext>
            </p:extLst>
          </p:nvPr>
        </p:nvGraphicFramePr>
        <p:xfrm>
          <a:off x="228600" y="1219200"/>
          <a:ext cx="8763000" cy="5521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68333"/>
                <a:gridCol w="3894667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1.1 Define, develop, and implement effective teaching practices that maximize rigor and meaningful engagement for all students.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1.1.1 Cross</a:t>
                      </a:r>
                      <a:r>
                        <a:rPr lang="en-US" sz="1400" baseline="0" dirty="0" smtClean="0"/>
                        <a:t> Functional design team </a:t>
                      </a:r>
                      <a:r>
                        <a:rPr lang="en-US" sz="1400" b="1" baseline="0" dirty="0" smtClean="0"/>
                        <a:t>(Innovation Team)</a:t>
                      </a:r>
                      <a:endParaRPr lang="en-US" sz="14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WAHS Academy kept. Efforts</a:t>
                      </a:r>
                      <a:r>
                        <a:rPr lang="en-US" sz="1400" baseline="0" dirty="0" smtClean="0"/>
                        <a:t> continue through CIP funds, grant applications and minimal operational funds.</a:t>
                      </a:r>
                      <a:endParaRPr lang="en-US" sz="14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1.1.2 Update </a:t>
                      </a:r>
                      <a:r>
                        <a:rPr lang="en-US" sz="1400" b="1" dirty="0" smtClean="0"/>
                        <a:t>Learning Walk Tool</a:t>
                      </a:r>
                      <a:endParaRPr lang="en-US" sz="14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r>
                        <a:rPr lang="en-US" sz="1400" baseline="0" dirty="0" smtClean="0"/>
                        <a:t> Impact</a:t>
                      </a:r>
                      <a:endParaRPr lang="en-US" sz="1400" dirty="0"/>
                    </a:p>
                  </a:txBody>
                  <a:tcPr>
                    <a:noFill/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1.2 Develop division-wide master framework for contemporary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professional development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and training that optimizes our workforce and addresses the essential competencies needed by teachers, administrators, and classified staff</a:t>
                      </a:r>
                      <a:endParaRPr lang="en-US" sz="1400" dirty="0" smtClean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1.2.1 Conduct a needs assessment &amp; develop</a:t>
                      </a:r>
                      <a:r>
                        <a:rPr lang="en-US" sz="1400" baseline="0" dirty="0" smtClean="0"/>
                        <a:t> a budget initiative.</a:t>
                      </a:r>
                    </a:p>
                    <a:p>
                      <a:r>
                        <a:rPr lang="en-US" sz="1400" baseline="0" dirty="0" smtClean="0"/>
                        <a:t>1.2.2 Focused </a:t>
                      </a:r>
                      <a:r>
                        <a:rPr lang="en-US" sz="1400" b="1" baseline="0" dirty="0" smtClean="0"/>
                        <a:t>professional development </a:t>
                      </a:r>
                      <a:r>
                        <a:rPr lang="en-US" sz="1400" baseline="0" dirty="0" smtClean="0"/>
                        <a:t>plan for 7 pathways.</a:t>
                      </a:r>
                      <a:endParaRPr lang="en-US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PD</a:t>
                      </a:r>
                      <a:r>
                        <a:rPr lang="en-US" sz="1400" baseline="0" dirty="0" smtClean="0"/>
                        <a:t> funding not restored. Summer PD plan continued but limited expanded PD related to board priorities.  Continue to operate on less than $50 per teacher.</a:t>
                      </a:r>
                      <a:endParaRPr lang="en-US" sz="14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1.2.3 Update </a:t>
                      </a:r>
                      <a:r>
                        <a:rPr lang="en-US" sz="1400" b="1" dirty="0" smtClean="0"/>
                        <a:t>performance appraisal program</a:t>
                      </a:r>
                      <a:r>
                        <a:rPr lang="en-US" sz="1400" dirty="0" smtClean="0"/>
                        <a:t> to include a standards-based</a:t>
                      </a:r>
                      <a:r>
                        <a:rPr lang="en-US" sz="1400" baseline="0" dirty="0" smtClean="0"/>
                        <a:t> digital portfolio approach for all licensed staff.</a:t>
                      </a:r>
                      <a:endParaRPr lang="en-US" sz="14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Paperless</a:t>
                      </a:r>
                      <a:r>
                        <a:rPr lang="en-US" sz="1400" baseline="0" dirty="0" smtClean="0"/>
                        <a:t> evaluation system not funded.  Recognize that there are inefficiencies by being paper based.</a:t>
                      </a:r>
                      <a:endParaRPr lang="en-US" sz="14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5435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1.3 Integrate the use of 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contemporary learning spaces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and supportive technologies into the instructional program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delivery.</a:t>
                      </a:r>
                      <a:endParaRPr lang="en-US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1.3.1 Define the standards of a “contemporary learning space.”</a:t>
                      </a:r>
                    </a:p>
                    <a:p>
                      <a:r>
                        <a:rPr lang="en-US" sz="1400" dirty="0" smtClean="0"/>
                        <a:t>1.3.2 Conduct an assessment of all schools to determine current state.</a:t>
                      </a:r>
                    </a:p>
                    <a:p>
                      <a:r>
                        <a:rPr lang="en-US" sz="1400" dirty="0" smtClean="0"/>
                        <a:t>1.3.3 Develop a multi-year plan to convert spaces to contemporary learning space standards.</a:t>
                      </a:r>
                      <a:endParaRPr lang="en-US" sz="1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Assessment and planning complete. Submitting project for next CIP cycle. Some efforts continue through Innovation Team work &amp; CIP.  Without funding the inequity between schools continues.</a:t>
                      </a:r>
                      <a:endParaRPr lang="en-US" sz="14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</a:tbl>
          </a:graphicData>
        </a:graphic>
      </p:graphicFrame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940886" cy="88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86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9164" y="274638"/>
            <a:ext cx="7141436" cy="868362"/>
          </a:xfrm>
          <a:solidFill>
            <a:schemeClr val="accent5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We will implement balanced assessments.</a:t>
            </a:r>
            <a:endParaRPr 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7427659"/>
              </p:ext>
            </p:extLst>
          </p:nvPr>
        </p:nvGraphicFramePr>
        <p:xfrm>
          <a:off x="228600" y="1752600"/>
          <a:ext cx="8686800" cy="2712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9900"/>
                <a:gridCol w="3136900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2.1 Define and communicate the Division’s specific measures (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Performance Tasks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) for mastery of lifelong-learning competencies and student success.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2.1.1</a:t>
                      </a:r>
                      <a:r>
                        <a:rPr lang="en-US" sz="1600" baseline="0" dirty="0" smtClean="0"/>
                        <a:t> Align the Division’s </a:t>
                      </a:r>
                      <a:r>
                        <a:rPr lang="en-US" sz="1600" b="1" baseline="0" dirty="0" smtClean="0"/>
                        <a:t>assessment matrix </a:t>
                      </a:r>
                      <a:r>
                        <a:rPr lang="en-US" sz="1600" baseline="0" dirty="0" smtClean="0"/>
                        <a:t>to the LLC.</a:t>
                      </a:r>
                    </a:p>
                    <a:p>
                      <a:r>
                        <a:rPr lang="en-US" sz="1600" baseline="0" dirty="0" smtClean="0"/>
                        <a:t>2.1.2 Develop rubrics for LLC.</a:t>
                      </a:r>
                    </a:p>
                    <a:p>
                      <a:r>
                        <a:rPr lang="en-US" sz="1600" baseline="0" dirty="0" smtClean="0"/>
                        <a:t>2.1.3 Define elements/expectations/procedures for student portfolio.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Operational funds have declined over the last two years impacting ability to fund teachers.  </a:t>
                      </a:r>
                      <a:endParaRPr lang="en-US" sz="16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2.2.1Expand </a:t>
                      </a:r>
                      <a:r>
                        <a:rPr lang="en-US" sz="1600" b="1" dirty="0" smtClean="0"/>
                        <a:t>Professional</a:t>
                      </a:r>
                      <a:r>
                        <a:rPr lang="en-US" sz="1600" b="1" baseline="0" dirty="0" smtClean="0"/>
                        <a:t> Development</a:t>
                      </a:r>
                      <a:r>
                        <a:rPr lang="en-US" sz="1600" b="1" dirty="0" smtClean="0"/>
                        <a:t> </a:t>
                      </a:r>
                      <a:r>
                        <a:rPr lang="en-US" sz="1600" dirty="0" smtClean="0"/>
                        <a:t>opportunities for teachers and administrators</a:t>
                      </a:r>
                      <a:r>
                        <a:rPr lang="en-US" sz="1600" baseline="0" dirty="0" smtClean="0"/>
                        <a:t> on balanced assessment systems.</a:t>
                      </a:r>
                    </a:p>
                    <a:p>
                      <a:r>
                        <a:rPr lang="en-US" sz="1600" baseline="0" dirty="0" smtClean="0"/>
                        <a:t>2.2.2 Create a school level report for each LLC based on Student Portfolios.</a:t>
                      </a:r>
                      <a:endParaRPr lang="en-US" sz="160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 restoration of professional development funding.</a:t>
                      </a:r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1130"/>
            <a:ext cx="1316764" cy="948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3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64836"/>
            <a:ext cx="7467600" cy="792162"/>
          </a:xfrm>
          <a:solidFill>
            <a:schemeClr val="accent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We will improve opportunity and achievement.</a:t>
            </a:r>
            <a:endParaRPr lang="en-US" sz="28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1205551"/>
              </p:ext>
            </p:extLst>
          </p:nvPr>
        </p:nvGraphicFramePr>
        <p:xfrm>
          <a:off x="152400" y="1371600"/>
          <a:ext cx="8763000" cy="394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36353"/>
                <a:gridCol w="2526647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3.1 Prepare all students for successful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transition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to the next grade in their PK-12 experience.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3.1.1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Measure and report student and enrollment group performance on key metrics for work and college readiness from k-12 including student performance on ACPS division-wide performance task assessments.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 impact.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3.1.2 Create and implement a standard transition activity plan across the school division for elementary to middle and middle to high school transitions.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 impact.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3.2 Implement a robust, Division-wide PK-12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World Languages Program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3.2.1</a:t>
                      </a:r>
                      <a:r>
                        <a:rPr lang="en-US" sz="1600" baseline="0" dirty="0" smtClean="0"/>
                        <a:t> Develop a proposal/plan.</a:t>
                      </a:r>
                    </a:p>
                    <a:p>
                      <a:r>
                        <a:rPr lang="en-US" sz="1600" baseline="0" dirty="0" smtClean="0"/>
                        <a:t>3.2.2 Create a logic map.</a:t>
                      </a:r>
                    </a:p>
                    <a:p>
                      <a:r>
                        <a:rPr lang="en-US" sz="1600" baseline="0" dirty="0" smtClean="0"/>
                        <a:t>3.2.3 Evaluate Models.</a:t>
                      </a:r>
                    </a:p>
                    <a:p>
                      <a:r>
                        <a:rPr lang="en-US" sz="1600" baseline="0" dirty="0" smtClean="0"/>
                        <a:t>3.2.4 Construct a budget initiative.</a:t>
                      </a:r>
                    </a:p>
                    <a:p>
                      <a:r>
                        <a:rPr lang="en-US" sz="1600" baseline="0" dirty="0" smtClean="0"/>
                        <a:t>3.2.5 Target a pilot.</a:t>
                      </a:r>
                    </a:p>
                    <a:p>
                      <a:r>
                        <a:rPr lang="en-US" sz="1600" baseline="0" dirty="0" smtClean="0"/>
                        <a:t>3.2.6 Obtain funding for Division-wide implementation.</a:t>
                      </a:r>
                      <a:endParaRPr lang="en-U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Program will continue at </a:t>
                      </a:r>
                      <a:r>
                        <a:rPr lang="en-US" sz="1600" dirty="0" err="1" smtClean="0"/>
                        <a:t>Cale</a:t>
                      </a:r>
                      <a:r>
                        <a:rPr lang="en-US" sz="1600" dirty="0" smtClean="0"/>
                        <a:t> ES but Division</a:t>
                      </a:r>
                      <a:r>
                        <a:rPr lang="en-US" sz="1600" baseline="0" dirty="0" smtClean="0"/>
                        <a:t> Wide implementation is on hold.</a:t>
                      </a:r>
                      <a:endParaRPr lang="en-US" sz="16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1244860" cy="828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22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2444" y="274638"/>
            <a:ext cx="7154355" cy="792162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We will create and expand partnerships.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800768"/>
              </p:ext>
            </p:extLst>
          </p:nvPr>
        </p:nvGraphicFramePr>
        <p:xfrm>
          <a:off x="228600" y="1447800"/>
          <a:ext cx="8686800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00173"/>
                <a:gridCol w="2586627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4.1 Implement a comprehensive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mentorship and internship program and expand field trip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opportunities to provide real-world learning experiences for all students’ success.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4.1.1 Study and report our present state.</a:t>
                      </a:r>
                    </a:p>
                    <a:p>
                      <a:r>
                        <a:rPr lang="en-US" sz="1600" dirty="0" smtClean="0"/>
                        <a:t>4.1.2 Create and implement an action plan</a:t>
                      </a:r>
                      <a:r>
                        <a:rPr lang="en-US" sz="1600" baseline="0" dirty="0" smtClean="0"/>
                        <a:t> to enhance field trip opportunities.</a:t>
                      </a:r>
                    </a:p>
                    <a:p>
                      <a:r>
                        <a:rPr lang="en-US" sz="1600" baseline="0" dirty="0" smtClean="0"/>
                        <a:t>4.1.3 Create and implement and action plan to enhance mentoring and internship opportunities.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Reduction to school and department operation budgets</a:t>
                      </a:r>
                      <a:r>
                        <a:rPr lang="en-US" sz="1600" baseline="0" dirty="0" smtClean="0"/>
                        <a:t> equates to reduction in opportunities. Losing equitability.</a:t>
                      </a:r>
                      <a:endParaRPr lang="en-US" sz="16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4.2 Invest the full community in supporting student achievement and outcomes for all students’ success.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4.2.1 Implement </a:t>
                      </a:r>
                      <a:r>
                        <a:rPr lang="en-US" sz="1600" b="1" dirty="0" smtClean="0"/>
                        <a:t>Division’s Strategic Communications Plan.</a:t>
                      </a:r>
                    </a:p>
                    <a:p>
                      <a:r>
                        <a:rPr lang="en-US" sz="1600" dirty="0" smtClean="0"/>
                        <a:t>4.2.2 Create and use a survey calendar to gather feedback from our larger community</a:t>
                      </a:r>
                      <a:r>
                        <a:rPr lang="en-US" sz="1600" baseline="0" dirty="0" smtClean="0"/>
                        <a:t> and internal and external stakeholder groups.</a:t>
                      </a:r>
                    </a:p>
                    <a:p>
                      <a:r>
                        <a:rPr lang="en-US" sz="1600" baseline="0" dirty="0" smtClean="0"/>
                        <a:t>4.2.3 Define “levels/purpose” of partnerships with the school division, quantify and report our numbers of partners and our shared activities annually.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Reduced production capabilities.</a:t>
                      </a:r>
                      <a:r>
                        <a:rPr lang="en-US" sz="1600" baseline="0" dirty="0" smtClean="0"/>
                        <a:t> Slower implementation of plan.</a:t>
                      </a:r>
                      <a:endParaRPr lang="en-US" sz="16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1227645" cy="91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637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0632" y="274638"/>
            <a:ext cx="7006167" cy="715962"/>
          </a:xfrm>
          <a:solidFill>
            <a:schemeClr val="accent4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We will optimize resources.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9671248"/>
              </p:ext>
            </p:extLst>
          </p:nvPr>
        </p:nvGraphicFramePr>
        <p:xfrm>
          <a:off x="228600" y="1143000"/>
          <a:ext cx="8727440" cy="542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08040"/>
                <a:gridCol w="2819400"/>
              </a:tblGrid>
              <a:tr h="381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5.1 Ensure the health and safety of the school community.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5.1.1 Sustain effective practices from the </a:t>
                      </a:r>
                      <a:r>
                        <a:rPr lang="en-US" sz="1600" b="1" dirty="0" smtClean="0"/>
                        <a:t>Safe</a:t>
                      </a:r>
                      <a:r>
                        <a:rPr lang="en-US" sz="1600" b="1" baseline="0" dirty="0" smtClean="0"/>
                        <a:t> Schools </a:t>
                      </a:r>
                      <a:r>
                        <a:rPr lang="en-US" sz="1600" baseline="0" dirty="0" smtClean="0"/>
                        <a:t>/ Healthy Students Grant.</a:t>
                      </a:r>
                    </a:p>
                    <a:p>
                      <a:r>
                        <a:rPr lang="en-US" sz="1600" baseline="0" dirty="0" smtClean="0"/>
                        <a:t>5.1.2 Enact the Governor’s safety task force directives and policies.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Funding not continued.</a:t>
                      </a:r>
                      <a:r>
                        <a:rPr lang="en-US" sz="1600" baseline="0" dirty="0" smtClean="0"/>
                        <a:t> Program will be scaled back further.</a:t>
                      </a:r>
                      <a:endParaRPr lang="en-US" sz="16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5.1.3</a:t>
                      </a:r>
                      <a:r>
                        <a:rPr lang="en-US" sz="1600" baseline="0" dirty="0" smtClean="0"/>
                        <a:t> Assess and improve our </a:t>
                      </a:r>
                      <a:r>
                        <a:rPr lang="en-US" sz="1600" b="1" baseline="0" dirty="0" smtClean="0"/>
                        <a:t>health services </a:t>
                      </a:r>
                      <a:r>
                        <a:rPr lang="en-US" sz="1600" baseline="0" dirty="0" smtClean="0"/>
                        <a:t>and education for students.</a:t>
                      </a:r>
                    </a:p>
                    <a:p>
                      <a:r>
                        <a:rPr lang="en-US" sz="1600" baseline="0" dirty="0" smtClean="0"/>
                        <a:t>5.1.4 Assess and improve our health services and education for employees.</a:t>
                      </a:r>
                      <a:endParaRPr lang="en-US" sz="16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 extension</a:t>
                      </a:r>
                      <a:r>
                        <a:rPr lang="en-US" sz="1600" baseline="0" dirty="0" smtClean="0"/>
                        <a:t> to elementary nurse time. </a:t>
                      </a:r>
                      <a:endParaRPr lang="en-US" sz="1600" dirty="0" smtClean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41148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5.2 Optimize the use of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fiscal resources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in support of the Division’s strategic plan and operations.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5.2.1 Ensure that the budget initiatives are aligned with the Horizon</a:t>
                      </a:r>
                      <a:r>
                        <a:rPr lang="en-US" sz="1600" baseline="0" dirty="0" smtClean="0"/>
                        <a:t> 2020 Strategic Plan during annual budget process and mid-year adjustments.</a:t>
                      </a:r>
                    </a:p>
                    <a:p>
                      <a:r>
                        <a:rPr lang="en-US" sz="1600" baseline="0" dirty="0" smtClean="0"/>
                        <a:t>5.2.2 Ensure that all budget-related documents include language that relates specific funding requests to specific objectives and strategies within the strategic plan.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Alignment</a:t>
                      </a:r>
                      <a:r>
                        <a:rPr lang="en-US" sz="1600" baseline="0" dirty="0" smtClean="0"/>
                        <a:t> complete</a:t>
                      </a:r>
                      <a:r>
                        <a:rPr lang="en-US" sz="1600" dirty="0" smtClean="0"/>
                        <a:t>,</a:t>
                      </a:r>
                      <a:r>
                        <a:rPr lang="en-US" sz="1600" baseline="0" dirty="0" smtClean="0"/>
                        <a:t> but in jeopardy as cuts made to the budget were mostly strategic initiatives.</a:t>
                      </a:r>
                      <a:endParaRPr lang="en-US" sz="1600" dirty="0"/>
                    </a:p>
                  </a:txBody>
                  <a:tcPr>
                    <a:solidFill>
                      <a:srgbClr val="FF5050"/>
                    </a:solidFill>
                  </a:tcPr>
                </a:tc>
              </a:tr>
              <a:tr h="36576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5.3 Design the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high school of the future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5.3.1 Develop a plan with a logic model and budget proposal.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 impact. Grant funded.</a:t>
                      </a:r>
                      <a:r>
                        <a:rPr lang="en-US" sz="1600" baseline="0" dirty="0" smtClean="0"/>
                        <a:t> Notified this week of award of 20K / matching.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"/>
            <a:ext cx="1223433" cy="88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23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Potential One-Time Funding Options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8293980"/>
              </p:ext>
            </p:extLst>
          </p:nvPr>
        </p:nvGraphicFramePr>
        <p:xfrm>
          <a:off x="1676400" y="1447800"/>
          <a:ext cx="5791200" cy="3505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/>
                <a:gridCol w="2667000"/>
              </a:tblGrid>
              <a:tr h="389467">
                <a:tc>
                  <a:txBody>
                    <a:bodyPr/>
                    <a:lstStyle/>
                    <a:p>
                      <a:r>
                        <a:rPr lang="en-US" dirty="0" smtClean="0"/>
                        <a:t>Item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r>
                        <a:rPr lang="en-US" dirty="0" smtClean="0"/>
                        <a:t>Professional Development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$300,000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r>
                        <a:rPr lang="en-US" dirty="0" smtClean="0"/>
                        <a:t>Design 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$250,000*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r>
                        <a:rPr lang="en-US" dirty="0" smtClean="0"/>
                        <a:t>Learning</a:t>
                      </a:r>
                      <a:r>
                        <a:rPr lang="en-US" baseline="0" dirty="0" smtClean="0"/>
                        <a:t> Resources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$150,000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r>
                        <a:rPr lang="en-US" dirty="0" smtClean="0"/>
                        <a:t>Paperless</a:t>
                      </a:r>
                      <a:r>
                        <a:rPr lang="en-US" baseline="0" dirty="0" smtClean="0"/>
                        <a:t> Evaluation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$45,000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r>
                        <a:rPr lang="en-US" dirty="0" smtClean="0"/>
                        <a:t>Interpreter Services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$50,000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r>
                        <a:rPr lang="en-US" dirty="0" smtClean="0"/>
                        <a:t>Safe Schools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$190,000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r>
                        <a:rPr lang="en-US" dirty="0" smtClean="0"/>
                        <a:t>5% Operational Funds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$467,067</a:t>
                      </a:r>
                      <a:endParaRPr lang="en-US" dirty="0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$1,452,067</a:t>
                      </a:r>
                      <a:endParaRPr lang="en-US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638800"/>
            <a:ext cx="838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Partially funded for $125K using recurring funds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8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Staff-Developed Options for </a:t>
            </a:r>
            <a:br>
              <a:rPr lang="en-US" dirty="0" smtClean="0"/>
            </a:br>
            <a:r>
              <a:rPr lang="en-US" dirty="0" smtClean="0"/>
              <a:t>One-Time Funding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600200"/>
            <a:ext cx="8763000" cy="4525963"/>
          </a:xfrm>
        </p:spPr>
        <p:txBody>
          <a:bodyPr/>
          <a:lstStyle/>
          <a:p>
            <a:r>
              <a:rPr lang="en-US" dirty="0" smtClean="0"/>
              <a:t>Option 1 ($550K for Design 2015)</a:t>
            </a:r>
          </a:p>
          <a:p>
            <a:pPr lvl="1"/>
            <a:r>
              <a:rPr lang="en-US" dirty="0" smtClean="0"/>
              <a:t>WAHS Academy Phase I and II</a:t>
            </a:r>
          </a:p>
          <a:p>
            <a:pPr lvl="1"/>
            <a:r>
              <a:rPr lang="en-US" dirty="0" smtClean="0"/>
              <a:t>Some Equity and Parity issues addressed </a:t>
            </a:r>
          </a:p>
          <a:p>
            <a:pPr lvl="2"/>
            <a:endParaRPr lang="en-US" dirty="0"/>
          </a:p>
          <a:p>
            <a:r>
              <a:rPr lang="en-US" dirty="0"/>
              <a:t>Option 2 ($595K)</a:t>
            </a:r>
          </a:p>
          <a:p>
            <a:pPr lvl="1"/>
            <a:r>
              <a:rPr lang="en-US" dirty="0"/>
              <a:t>Design 2015 ($250K)</a:t>
            </a:r>
          </a:p>
          <a:p>
            <a:pPr lvl="1"/>
            <a:r>
              <a:rPr lang="en-US" dirty="0"/>
              <a:t>Paperless Evaluation ($45K) </a:t>
            </a:r>
          </a:p>
          <a:p>
            <a:pPr lvl="1"/>
            <a:r>
              <a:rPr lang="en-US" dirty="0"/>
              <a:t>Professional Development ($300K</a:t>
            </a:r>
            <a:r>
              <a:rPr lang="en-US" dirty="0" smtClean="0"/>
              <a:t>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21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8&quot; unique_id=&quot;10002&quot;&gt;&lt;/object&gt;&lt;object type=&quot;2&quot; unique_id=&quot;10003&quot;&gt;&lt;object type=&quot;3&quot; unique_id=&quot;10481&quot;&gt;&lt;property id=&quot;20148&quot; value=&quot;5&quot;/&gt;&lt;property id=&quot;20300&quot; value=&quot;Slide 1 - &amp;quot;Strategic Plan Consideration Board Priorities (2013-2015) Budget Impact&amp;quot;&quot;/&gt;&lt;property id=&quot;20307&quot; value=&quot;256&quot;/&gt;&lt;/object&gt;&lt;object type=&quot;3&quot; unique_id=&quot;10799&quot;&gt;&lt;property id=&quot;20148&quot; value=&quot;5&quot;/&gt;&lt;property id=&quot;20300&quot; value=&quot;Slide 2 - &amp;quot;Strategic Plan Considerations&amp;quot;&quot;/&gt;&lt;property id=&quot;20307&quot; value=&quot;276&quot;/&gt;&lt;/object&gt;&lt;object type=&quot;3&quot; unique_id=&quot;10800&quot;&gt;&lt;property id=&quot;20148&quot; value=&quot;5&quot;/&gt;&lt;property id=&quot;20300&quot; value=&quot;Slide 3 - &amp;quot;We will engage every student.&amp;quot;&quot;/&gt;&lt;property id=&quot;20307&quot; value=&quot;278&quot;/&gt;&lt;/object&gt;&lt;object type=&quot;3&quot; unique_id=&quot;10801&quot;&gt;&lt;property id=&quot;20148&quot; value=&quot;5&quot;/&gt;&lt;property id=&quot;20300&quot; value=&quot;Slide 4 - &amp;quot;We will implement balanced assessments.&amp;quot;&quot;/&gt;&lt;property id=&quot;20307&quot; value=&quot;279&quot;/&gt;&lt;/object&gt;&lt;object type=&quot;3&quot; unique_id=&quot;10802&quot;&gt;&lt;property id=&quot;20148&quot; value=&quot;5&quot;/&gt;&lt;property id=&quot;20300&quot; value=&quot;Slide 5 - &amp;quot;We will improve opportunity and achievement.&amp;quot;&quot;/&gt;&lt;property id=&quot;20307&quot; value=&quot;280&quot;/&gt;&lt;/object&gt;&lt;object type=&quot;3&quot; unique_id=&quot;10803&quot;&gt;&lt;property id=&quot;20148&quot; value=&quot;5&quot;/&gt;&lt;property id=&quot;20300&quot; value=&quot;Slide 6 - &amp;quot;We will create and expand partnerships.&amp;quot;&quot;/&gt;&lt;property id=&quot;20307&quot; value=&quot;281&quot;/&gt;&lt;/object&gt;&lt;object type=&quot;3&quot; unique_id=&quot;10804&quot;&gt;&lt;property id=&quot;20148&quot; value=&quot;5&quot;/&gt;&lt;property id=&quot;20300&quot; value=&quot;Slide 7 - &amp;quot;We will optimize resources.&amp;quot;&quot;/&gt;&lt;property id=&quot;20307&quot; value=&quot;282&quot;/&gt;&lt;/object&gt;&lt;object type=&quot;3&quot; unique_id=&quot;10961&quot;&gt;&lt;property id=&quot;20148&quot; value=&quot;5&quot;/&gt;&lt;property id=&quot;20300&quot; value=&quot;Slide 8 - &amp;quot;Potential One-Time Funding Options&amp;quot;&quot;/&gt;&lt;property id=&quot;20307&quot; value=&quot;285&quot;/&gt;&lt;/object&gt;&lt;object type=&quot;3&quot; unique_id=&quot;10963&quot;&gt;&lt;property id=&quot;20148&quot; value=&quot;5&quot;/&gt;&lt;property id=&quot;20300&quot; value=&quot;Slide 9 - &amp;quot;Staff-Developed Options for  One-Time Funding&amp;quot;&quot;/&gt;&lt;property id=&quot;20307&quot; value=&quot;28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1055</Words>
  <Application>Microsoft Office PowerPoint</Application>
  <PresentationFormat>On-screen Show (4:3)</PresentationFormat>
  <Paragraphs>119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Strategic Plan Consideration Board Priorities (2013-2015) Budget Impact</vt:lpstr>
      <vt:lpstr>Strategic Plan Considerations</vt:lpstr>
      <vt:lpstr>We will engage every student.</vt:lpstr>
      <vt:lpstr>We will implement balanced assessments.</vt:lpstr>
      <vt:lpstr>We will improve opportunity and achievement.</vt:lpstr>
      <vt:lpstr>We will create and expand partnerships.</vt:lpstr>
      <vt:lpstr>We will optimize resources.</vt:lpstr>
      <vt:lpstr>Potential One-Time Funding Options</vt:lpstr>
      <vt:lpstr>Staff-Developed Options for  One-Time Funding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Price</dc:creator>
  <cp:lastModifiedBy>Office of Technology</cp:lastModifiedBy>
  <cp:revision>96</cp:revision>
  <cp:lastPrinted>2014-05-08T19:15:39Z</cp:lastPrinted>
  <dcterms:created xsi:type="dcterms:W3CDTF">2006-08-16T00:00:00Z</dcterms:created>
  <dcterms:modified xsi:type="dcterms:W3CDTF">2014-05-08T21:26:33Z</dcterms:modified>
</cp:coreProperties>
</file>